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70" r:id="rId4"/>
    <p:sldId id="271" r:id="rId5"/>
    <p:sldId id="257" r:id="rId6"/>
    <p:sldId id="275" r:id="rId7"/>
    <p:sldId id="277" r:id="rId8"/>
    <p:sldId id="279" r:id="rId9"/>
    <p:sldId id="26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41"/>
    <a:srgbClr val="00A091"/>
    <a:srgbClr val="B9D137"/>
    <a:srgbClr val="403F85"/>
    <a:srgbClr val="76B72A"/>
    <a:srgbClr val="4F7E08"/>
    <a:srgbClr val="AB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08"/>
    <p:restoredTop sz="94918"/>
  </p:normalViewPr>
  <p:slideViewPr>
    <p:cSldViewPr snapToGrid="0" snapToObjects="1">
      <p:cViewPr varScale="1">
        <p:scale>
          <a:sx n="64" d="100"/>
          <a:sy n="64" d="100"/>
        </p:scale>
        <p:origin x="5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48AA-7167-DD4C-B3F7-1C66786A81A8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81492-396A-004B-B467-05350825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1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81492-396A-004B-B467-05350825713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7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117ED-1D59-DD4C-B7E6-FCD466DEC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4EE188-1FE8-A64F-B5DB-F04FF05AD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7304B3-C843-8341-9704-66FA3273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D3B604-CD52-5F49-86A9-D99C01C2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F745FD-CA73-CD42-B0CA-8E8F9848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61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7D75B-C25A-6242-B29B-8587B9EF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9AE0CE-85A8-FD49-A300-EEAFDEA49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06398-BFB3-3947-83BA-E52AEB74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F72119-9D7A-4144-9773-2D2301FA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961198-38F3-3643-AB08-D92DA639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1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6C83DC-3970-0147-A7FB-8471F986E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8D12E1-DC21-204E-ABF6-5CDF6497A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00FC38-B780-F349-82D2-45CC1ECD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33ADFF-7536-294C-A300-A62D9373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3A59AA-65D4-604B-AEBC-C4F32BB2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14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AD3C4-8256-8140-BA54-41BA90AD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8767FE-1D03-9A46-9B82-0F1DFF47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FF1E8-7C5A-CF4D-BC57-47E6F038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336824-57E1-2540-9EC5-93ADFE60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0AC20C-24AA-934E-BC9F-C4E0925D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8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C4573-631D-C949-8643-E078D88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4DA37F-D898-A846-BCF4-1024EB420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396E90-7E66-664C-BDAB-27A91BC9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EA3137-A6A7-DE40-8BCB-9ABE9451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DA1A38-4450-5E47-99AA-5A582679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51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34E88-7B80-8F44-A927-EEFEB862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FC3C73-0F2F-224C-9314-7AEAE55AB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7A9CBC-477D-604C-B913-945DFF14B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C21C91-0CCC-E046-8C14-548CA099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2CC9FB-AEAC-264E-B28F-9C17D9B5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9F2662-A66B-C24E-8342-812E7316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82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F3E30-9FE3-3642-8C8B-43821731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CC87C3-07BB-A646-8244-5EA03C21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CF2949-0A88-2D45-9F7B-24E315DA3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F10A96-485A-6945-BD69-60E25F1C6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83ABF24-1501-454F-9260-C5AF30F9E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3832D1-2E9D-0E4F-86C1-E2EDD16C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E6A1FC-4FAE-E246-A2E1-39889DE2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CA45F94-519F-2B4D-B0F1-22C258FD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66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A01EC-CCDF-BF4A-9E74-695DBB9F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FC6353-711C-6649-8E89-A14D37C2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66A905-C20C-8942-ABB1-7E1B268F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640E70-3EE5-B74E-9C24-28ECA3AC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87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E394CAF-6537-024C-846B-CC13EEF2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5C2E1E-D5B5-5F44-B3D7-79223BBD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46DB84-59A0-FD4B-BF77-B30E8BD6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32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BA865-4BFC-164E-AF50-13BE665B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D75CC8-303A-A043-83F0-350CC08B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B7C87E-62E9-0E47-8749-21544892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0CAE4F-882B-B64A-98A7-AFFFBE66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E90C38-10E3-E944-A1F5-EFFB4C54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48BC1C-609D-6E4F-9213-663EFD12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0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2CCC0-0A16-EE4D-8876-86D0DB9A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3EB0A6-8ADB-C44F-BD70-15947997A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664890-DF00-654B-9078-E873E2D08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B57A2A-6267-ED44-8337-03B9EC66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6C07D3-3DE1-5F4E-8E89-704C3F7B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9EC0E5-8A47-4A4F-A084-8A8C4313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58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2645C1-7A7A-C141-BF86-79967209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31D1AA-BAFE-1E43-B2B7-3FD811791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3B49AC-F601-8843-BF13-FB0AF17D7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1249-9EB8-F444-8932-C90FE4256412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D13BA0-1DFC-6641-8438-0717DA21F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A3B4C0-CD90-394A-9170-692C0B900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4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5EAF75A-AF21-0643-A624-0564D2B0A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6" t="9523" b="28791"/>
          <a:stretch/>
        </p:blipFill>
        <p:spPr>
          <a:xfrm>
            <a:off x="0" y="0"/>
            <a:ext cx="11766884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5DFA672-362E-014F-9599-E14830A92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61CF4CF-B8C7-964D-9CA4-6215D3F11CE3}"/>
              </a:ext>
            </a:extLst>
          </p:cNvPr>
          <p:cNvSpPr txBox="1"/>
          <p:nvPr/>
        </p:nvSpPr>
        <p:spPr>
          <a:xfrm>
            <a:off x="980919" y="3671898"/>
            <a:ext cx="9855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SICOOB COPERSL </a:t>
            </a:r>
          </a:p>
          <a:p>
            <a:r>
              <a:rPr lang="pt-BR" sz="6000" b="1" dirty="0">
                <a:solidFill>
                  <a:schemeClr val="bg1"/>
                </a:solidFill>
              </a:rPr>
              <a:t>AGE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C8CF7FF-8BE9-8742-B5DF-603F542901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7215" b="87486"/>
          <a:stretch/>
        </p:blipFill>
        <p:spPr>
          <a:xfrm flipH="1">
            <a:off x="9074460" y="6376938"/>
            <a:ext cx="3117539" cy="48106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DBB454C-0152-AF4C-A2DD-6581C5B3D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3032" y="4378871"/>
            <a:ext cx="2686050" cy="185244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7042A0-4815-8E4E-9410-86F421D55586}"/>
              </a:ext>
            </a:extLst>
          </p:cNvPr>
          <p:cNvSpPr txBox="1"/>
          <p:nvPr/>
        </p:nvSpPr>
        <p:spPr>
          <a:xfrm>
            <a:off x="980919" y="5514492"/>
            <a:ext cx="6689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27/10/2021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C90B6C3-88BC-EA45-BE41-F3615D616C43}"/>
              </a:ext>
            </a:extLst>
          </p:cNvPr>
          <p:cNvSpPr txBox="1"/>
          <p:nvPr/>
        </p:nvSpPr>
        <p:spPr>
          <a:xfrm>
            <a:off x="9402900" y="131320"/>
            <a:ext cx="2346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err="1">
                <a:solidFill>
                  <a:srgbClr val="003641"/>
                </a:solidFill>
              </a:rPr>
              <a:t>www.sicoob.com.br</a:t>
            </a:r>
            <a:endParaRPr lang="pt-BR" sz="2000" dirty="0">
              <a:solidFill>
                <a:srgbClr val="00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050C041-5611-BE45-B17B-ACF4FF0DC0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887A79-F7E7-E949-A544-90A02A4058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49" r="5262" b="29458"/>
          <a:stretch/>
        </p:blipFill>
        <p:spPr>
          <a:xfrm>
            <a:off x="4693184" y="-155576"/>
            <a:ext cx="7522459" cy="38221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92B8A58-F56C-0D4A-8648-6DCD92B8C0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5156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C59D98D-4931-BD41-A899-A68175DCD4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408"/>
          <a:stretch/>
        </p:blipFill>
        <p:spPr>
          <a:xfrm>
            <a:off x="-13083" y="-201131"/>
            <a:ext cx="7444519" cy="38720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9CE7530-36EC-1F47-83D1-FD0CEE6CBA4F}"/>
              </a:ext>
            </a:extLst>
          </p:cNvPr>
          <p:cNvSpPr txBox="1"/>
          <p:nvPr/>
        </p:nvSpPr>
        <p:spPr>
          <a:xfrm>
            <a:off x="1859280" y="3853457"/>
            <a:ext cx="8473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SISTEMA SICOOB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7BF964-BD2D-EA4B-8EB0-F458223FD004}"/>
              </a:ext>
            </a:extLst>
          </p:cNvPr>
          <p:cNvSpPr txBox="1"/>
          <p:nvPr/>
        </p:nvSpPr>
        <p:spPr>
          <a:xfrm>
            <a:off x="1859280" y="4745295"/>
            <a:ext cx="8473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B9D137"/>
                </a:solidFill>
              </a:rPr>
              <a:t>AÇÕES PARA MELHOR ATENDIMENTO ÀS NECESSIDADES DOS NOSSOS ASSOCIADOS</a:t>
            </a:r>
          </a:p>
        </p:txBody>
      </p:sp>
    </p:spTree>
    <p:extLst>
      <p:ext uri="{BB962C8B-B14F-4D97-AF65-F5344CB8AC3E}">
        <p14:creationId xmlns:p14="http://schemas.microsoft.com/office/powerpoint/2010/main" val="142512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C33DA58-7DD0-DC40-BC19-3F2545F9A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3757"/>
          <a:stretch/>
        </p:blipFill>
        <p:spPr>
          <a:xfrm>
            <a:off x="-40640" y="6233631"/>
            <a:ext cx="7286625" cy="62436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217AC0E-63B4-9C44-8999-288C00528774}"/>
              </a:ext>
            </a:extLst>
          </p:cNvPr>
          <p:cNvSpPr txBox="1"/>
          <p:nvPr/>
        </p:nvSpPr>
        <p:spPr>
          <a:xfrm>
            <a:off x="457200" y="920621"/>
            <a:ext cx="111400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solidFill>
                  <a:srgbClr val="003641"/>
                </a:solidFill>
              </a:rPr>
              <a:t>O Sistema Sicoob desenvolveu tratativas junto ao BNDES e agência FINAME visando a elevação dos seus limites operacionais de forma a melhor atender às necessidades dos nossos cooperados.</a:t>
            </a:r>
          </a:p>
          <a:p>
            <a:pPr algn="just"/>
            <a:endParaRPr lang="pt-BR" sz="3200" dirty="0">
              <a:solidFill>
                <a:srgbClr val="003641"/>
              </a:solidFill>
            </a:endParaRPr>
          </a:p>
          <a:p>
            <a:pPr algn="just"/>
            <a:r>
              <a:rPr lang="pt-BR" sz="3200" dirty="0">
                <a:solidFill>
                  <a:srgbClr val="003641"/>
                </a:solidFill>
              </a:rPr>
              <a:t>Para tanto, a exemplo de outro sistema cooperativo, foi exigida a inclusão de cláusula de solidariedade passiva nos estatutos das cooperativas singulares, de suas centrais e do Banco Sicoob visando garantir em último grau as obrigações assumidas pelo banco em decorrência da liberação de recursos do BNDES e da agência Finame.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675BC0B-D5A6-8F4A-AE16-D66978345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9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C33DA58-7DD0-DC40-BC19-3F2545F9A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3757"/>
          <a:stretch/>
        </p:blipFill>
        <p:spPr>
          <a:xfrm>
            <a:off x="-40640" y="6233631"/>
            <a:ext cx="7286625" cy="62436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217AC0E-63B4-9C44-8999-288C00528774}"/>
              </a:ext>
            </a:extLst>
          </p:cNvPr>
          <p:cNvSpPr txBox="1"/>
          <p:nvPr/>
        </p:nvSpPr>
        <p:spPr>
          <a:xfrm>
            <a:off x="457200" y="920621"/>
            <a:ext cx="111400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solidFill>
                  <a:srgbClr val="003641"/>
                </a:solidFill>
              </a:rPr>
              <a:t>No sistema coirmão este Pacto de Solidariedade já existe, não é limitado às operações com recursos do BNDES/Finame e é assumido mesmo por singulares que não operam com referidas linhas.</a:t>
            </a:r>
          </a:p>
          <a:p>
            <a:pPr algn="just"/>
            <a:endParaRPr lang="pt-BR" sz="3200" dirty="0">
              <a:solidFill>
                <a:srgbClr val="003641"/>
              </a:solidFill>
            </a:endParaRPr>
          </a:p>
          <a:p>
            <a:pPr algn="just"/>
            <a:r>
              <a:rPr lang="pt-BR" sz="3200" dirty="0">
                <a:solidFill>
                  <a:srgbClr val="003641"/>
                </a:solidFill>
              </a:rPr>
              <a:t>Outra condição imposta pelo BNDES/agência FINAME é </a:t>
            </a:r>
            <a:r>
              <a:rPr lang="pt-BR" sz="3200" b="1" dirty="0">
                <a:solidFill>
                  <a:srgbClr val="003641"/>
                </a:solidFill>
              </a:rPr>
              <a:t>que todo o Sistema inclua a cláusula de solidariedade passiva nos estatutos, caso contrário nenhuma Cooperativa poderá operar com as linhas do BNDES/FINAME.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675BC0B-D5A6-8F4A-AE16-D66978345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0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4D25AC-3877-D440-A84E-7B5E3099F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43" r="7905" b="29137"/>
          <a:stretch/>
        </p:blipFill>
        <p:spPr>
          <a:xfrm>
            <a:off x="3743560" y="-53162"/>
            <a:ext cx="8489080" cy="37253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9CE7530-36EC-1F47-83D1-FD0CEE6CBA4F}"/>
              </a:ext>
            </a:extLst>
          </p:cNvPr>
          <p:cNvSpPr txBox="1"/>
          <p:nvPr/>
        </p:nvSpPr>
        <p:spPr>
          <a:xfrm>
            <a:off x="443949" y="4051756"/>
            <a:ext cx="11304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pt-BR" sz="4200" b="1" dirty="0">
                <a:solidFill>
                  <a:srgbClr val="003641"/>
                </a:solidFill>
              </a:rPr>
              <a:t>DELIBERAR SOBRE A REFORMA PARCIAL DO ESTATUTO SOCIAL DO SICOOB COPERSUL: </a:t>
            </a:r>
          </a:p>
          <a:p>
            <a:r>
              <a:rPr lang="pt-BR" sz="4200" b="1" dirty="0">
                <a:solidFill>
                  <a:srgbClr val="003641"/>
                </a:solidFill>
              </a:rPr>
              <a:t>      ART. 8º 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AA4B3D1-5743-3749-A853-2C2EEE9E2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7E7BC16-542D-AB46-B866-6378A985E7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408"/>
          <a:stretch/>
        </p:blipFill>
        <p:spPr>
          <a:xfrm>
            <a:off x="-13083" y="-201131"/>
            <a:ext cx="7444519" cy="38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1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C33DA58-7DD0-DC40-BC19-3F2545F9A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3757"/>
          <a:stretch/>
        </p:blipFill>
        <p:spPr>
          <a:xfrm>
            <a:off x="-40640" y="6233631"/>
            <a:ext cx="7286625" cy="62436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C675BC0B-D5A6-8F4A-AE16-D66978345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29B67DD-C958-40D6-A098-F2A6ED28B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98134"/>
              </p:ext>
            </p:extLst>
          </p:nvPr>
        </p:nvGraphicFramePr>
        <p:xfrm>
          <a:off x="422222" y="311665"/>
          <a:ext cx="11347556" cy="667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73778">
                  <a:extLst>
                    <a:ext uri="{9D8B030D-6E8A-4147-A177-3AD203B41FA5}">
                      <a16:colId xmlns:a16="http://schemas.microsoft.com/office/drawing/2014/main" val="422455718"/>
                    </a:ext>
                  </a:extLst>
                </a:gridCol>
                <a:gridCol w="5673778">
                  <a:extLst>
                    <a:ext uri="{9D8B030D-6E8A-4147-A177-3AD203B41FA5}">
                      <a16:colId xmlns:a16="http://schemas.microsoft.com/office/drawing/2014/main" val="2055803268"/>
                    </a:ext>
                  </a:extLst>
                </a:gridCol>
              </a:tblGrid>
              <a:tr h="6929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bg1"/>
                          </a:solidFill>
                        </a:rPr>
                        <a:t>REDAÇÃO EM VIGOR</a:t>
                      </a:r>
                      <a:endParaRPr lang="pt-BR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0A0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bg1"/>
                          </a:solidFill>
                        </a:rPr>
                        <a:t>REDAÇÃO PROPOSTA (inclusão dos parágrafos 4º, 5º e 6º no Art. 8º)</a:t>
                      </a:r>
                      <a:endParaRPr lang="pt-BR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0A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97456"/>
                  </a:ext>
                </a:extLst>
              </a:tr>
              <a:tr h="51981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dk1"/>
                          </a:solidFill>
                          <a:effectLst/>
                        </a:rPr>
                        <a:t>Art. 8º ...</a:t>
                      </a:r>
                    </a:p>
                    <a:p>
                      <a:pPr algn="just"/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9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b="1" kern="1200" dirty="0">
                          <a:solidFill>
                            <a:schemeClr val="dk1"/>
                          </a:solidFill>
                          <a:effectLst/>
                        </a:rPr>
                        <a:t>Art. 8º...</a:t>
                      </a:r>
                    </a:p>
                    <a:p>
                      <a:pPr algn="just"/>
                      <a:r>
                        <a:rPr lang="pt-BR" sz="2200" b="1" kern="1200" dirty="0">
                          <a:solidFill>
                            <a:schemeClr val="dk1"/>
                          </a:solidFill>
                          <a:effectLst/>
                        </a:rPr>
                        <a:t>§4º </a:t>
                      </a:r>
                      <a:r>
                        <a:rPr lang="pt-BR" sz="2200" kern="1200" dirty="0">
                          <a:solidFill>
                            <a:schemeClr val="dk1"/>
                          </a:solidFill>
                          <a:effectLst/>
                        </a:rPr>
                        <a:t>A filiação ao Sicoob Central Crediminas importa, automaticamente, solidariedade da Cooperativa, nos termos do Código Civil Brasileiro, limitada ao seu patrimônio, pelas obrigações contraídas pelo Banco Cooperativo Sicoob S.A. – Banco Sicoob perante o BNDES e a FINAME, com a finalidade de financiar os associados da Cooperativa ou do conjunto das demais filiadas, perdurando esta responsabilidade nos casos de demissão, eliminação ou exclusão, até a integral liquidação das obrigações contraídas perante o BNDES e a FINAME, contratadas até a data em que se deu a demissão, eliminação ou exclusão.</a:t>
                      </a:r>
                    </a:p>
                    <a:p>
                      <a:pPr algn="just"/>
                      <a:r>
                        <a:rPr lang="pt-BR" sz="2400" kern="12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/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9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916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91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C33DA58-7DD0-DC40-BC19-3F2545F9A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3757"/>
          <a:stretch/>
        </p:blipFill>
        <p:spPr>
          <a:xfrm>
            <a:off x="-40640" y="6233631"/>
            <a:ext cx="7286625" cy="62436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C675BC0B-D5A6-8F4A-AE16-D66978345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29B67DD-C958-40D6-A098-F2A6ED28B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69039"/>
              </p:ext>
            </p:extLst>
          </p:nvPr>
        </p:nvGraphicFramePr>
        <p:xfrm>
          <a:off x="422222" y="228600"/>
          <a:ext cx="11347556" cy="62727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73778">
                  <a:extLst>
                    <a:ext uri="{9D8B030D-6E8A-4147-A177-3AD203B41FA5}">
                      <a16:colId xmlns:a16="http://schemas.microsoft.com/office/drawing/2014/main" val="422455718"/>
                    </a:ext>
                  </a:extLst>
                </a:gridCol>
                <a:gridCol w="5673778">
                  <a:extLst>
                    <a:ext uri="{9D8B030D-6E8A-4147-A177-3AD203B41FA5}">
                      <a16:colId xmlns:a16="http://schemas.microsoft.com/office/drawing/2014/main" val="2055803268"/>
                    </a:ext>
                  </a:extLst>
                </a:gridCol>
              </a:tblGrid>
              <a:tr h="6929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bg1"/>
                          </a:solidFill>
                        </a:rPr>
                        <a:t>REDAÇÃO EM VIGOR</a:t>
                      </a:r>
                      <a:endParaRPr lang="pt-BR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0A0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bg1"/>
                          </a:solidFill>
                        </a:rPr>
                        <a:t>REDAÇÃO PROPOSTA (inclusão dos parágrafos 4º, 5º e 6º no Art. 8º)</a:t>
                      </a:r>
                      <a:endParaRPr lang="pt-BR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00A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97456"/>
                  </a:ext>
                </a:extLst>
              </a:tr>
              <a:tr h="51981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dk1"/>
                          </a:solidFill>
                          <a:effectLst/>
                        </a:rPr>
                        <a:t>Art. 8º ...</a:t>
                      </a:r>
                    </a:p>
                    <a:p>
                      <a:pPr algn="just"/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9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340" b="1" kern="1200" dirty="0">
                          <a:solidFill>
                            <a:schemeClr val="dk1"/>
                          </a:solidFill>
                          <a:effectLst/>
                        </a:rPr>
                        <a:t>Art. 8º ...</a:t>
                      </a:r>
                    </a:p>
                    <a:p>
                      <a:pPr algn="just"/>
                      <a:r>
                        <a:rPr lang="pt-BR" sz="2340" b="1" kern="1200" dirty="0">
                          <a:solidFill>
                            <a:schemeClr val="dk1"/>
                          </a:solidFill>
                          <a:effectLst/>
                        </a:rPr>
                        <a:t>§5º </a:t>
                      </a:r>
                      <a:r>
                        <a:rPr lang="pt-BR" sz="2340" b="0" kern="1200" dirty="0">
                          <a:solidFill>
                            <a:schemeClr val="dk1"/>
                          </a:solidFill>
                          <a:effectLst/>
                        </a:rPr>
                        <a:t>A integração ao Sicoob implica, também, responsabilidade subsidiária da Cooperativa, pelas obrigações mencionadas no parágrafo anterior, quando os beneficiários dos recursos forem associados de cooperativas singulares filiadas a outras cooperativas centrais integrantes do Sicoob.</a:t>
                      </a:r>
                    </a:p>
                    <a:p>
                      <a:pPr algn="just"/>
                      <a:r>
                        <a:rPr lang="pt-BR" sz="2340" b="0" kern="12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pt-BR" sz="2340" b="1" kern="1200" dirty="0">
                          <a:solidFill>
                            <a:schemeClr val="dk1"/>
                          </a:solidFill>
                          <a:effectLst/>
                        </a:rPr>
                        <a:t>§6º </a:t>
                      </a:r>
                      <a:r>
                        <a:rPr lang="pt-BR" sz="2340" b="0" kern="1200" dirty="0">
                          <a:solidFill>
                            <a:schemeClr val="dk1"/>
                          </a:solidFill>
                          <a:effectLst/>
                        </a:rPr>
                        <a:t>A responsabilidade prevista no parágrafo anterior somente poderá ser invocada depois de judicialmente exigida a do Banco Sicoob e a da própria Cooperativa a que estiverem associados os beneficiários dos recursos.</a:t>
                      </a:r>
                      <a:endParaRPr lang="pt-BR" sz="234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just"/>
                      <a:endParaRPr lang="pt-BR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9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916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98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4D25AC-3877-D440-A84E-7B5E3099F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43" r="7905" b="29137"/>
          <a:stretch/>
        </p:blipFill>
        <p:spPr>
          <a:xfrm>
            <a:off x="3743560" y="-53162"/>
            <a:ext cx="8489080" cy="37253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9CE7530-36EC-1F47-83D1-FD0CEE6CBA4F}"/>
              </a:ext>
            </a:extLst>
          </p:cNvPr>
          <p:cNvSpPr txBox="1"/>
          <p:nvPr/>
        </p:nvSpPr>
        <p:spPr>
          <a:xfrm>
            <a:off x="221974" y="4790420"/>
            <a:ext cx="11748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solidFill>
                  <a:srgbClr val="003641"/>
                </a:solidFill>
              </a:rPr>
              <a:t>2. ASSUNTOS GERAIS DE INTERESSE DA SOCIEDADE. 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AA4B3D1-5743-3749-A853-2C2EEE9E2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7E7BC16-542D-AB46-B866-6378A985E7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408"/>
          <a:stretch/>
        </p:blipFill>
        <p:spPr>
          <a:xfrm>
            <a:off x="-13083" y="-201131"/>
            <a:ext cx="7444519" cy="38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8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A2EC445A-0BB7-0D42-BAA4-E3EB14800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11" t="13136" r="8790" b="29129"/>
          <a:stretch/>
        </p:blipFill>
        <p:spPr>
          <a:xfrm>
            <a:off x="0" y="-1"/>
            <a:ext cx="11749258" cy="685800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2D59E7B-8674-A742-9AC0-80F27A2D6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A1BBD8B-2649-0743-ABD3-4BF50B6B5807}"/>
              </a:ext>
            </a:extLst>
          </p:cNvPr>
          <p:cNvSpPr txBox="1"/>
          <p:nvPr/>
        </p:nvSpPr>
        <p:spPr>
          <a:xfrm>
            <a:off x="7042826" y="2855658"/>
            <a:ext cx="4554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1"/>
                </a:solidFill>
              </a:rPr>
              <a:t>OBRIGADO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B7462A3-CFC5-BF46-8100-BA63F40A24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265" b="87486"/>
          <a:stretch/>
        </p:blipFill>
        <p:spPr>
          <a:xfrm flipH="1">
            <a:off x="6382041" y="6376938"/>
            <a:ext cx="5809959" cy="48106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9F08464-5544-E648-9A0C-C6725A5E4571}"/>
              </a:ext>
            </a:extLst>
          </p:cNvPr>
          <p:cNvSpPr txBox="1"/>
          <p:nvPr/>
        </p:nvSpPr>
        <p:spPr>
          <a:xfrm>
            <a:off x="3921369" y="7913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235BCD7-FDB9-7E47-B8C3-CAA04E519109}"/>
              </a:ext>
            </a:extLst>
          </p:cNvPr>
          <p:cNvSpPr txBox="1"/>
          <p:nvPr/>
        </p:nvSpPr>
        <p:spPr>
          <a:xfrm>
            <a:off x="8249053" y="3983361"/>
            <a:ext cx="327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</a:rPr>
              <a:t>SICOOB COPERSUL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9C435A5-826D-5C43-ADBC-A8401374D7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807" y="587829"/>
            <a:ext cx="3649143" cy="14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43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442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Glaucio Ribeiro da Silva</dc:creator>
  <cp:lastModifiedBy>3177 - Meire Rozana De Castro</cp:lastModifiedBy>
  <cp:revision>22</cp:revision>
  <dcterms:created xsi:type="dcterms:W3CDTF">2020-12-16T12:37:58Z</dcterms:created>
  <dcterms:modified xsi:type="dcterms:W3CDTF">2021-10-15T19:15:47Z</dcterms:modified>
</cp:coreProperties>
</file>